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sldIdLst>
    <p:sldId id="256" r:id="rId5"/>
    <p:sldId id="265" r:id="rId6"/>
    <p:sldId id="264" r:id="rId7"/>
    <p:sldId id="263" r:id="rId8"/>
    <p:sldId id="260" r:id="rId9"/>
    <p:sldId id="258" r:id="rId10"/>
    <p:sldId id="259" r:id="rId11"/>
    <p:sldId id="262" r:id="rId12"/>
    <p:sldId id="261" r:id="rId13"/>
    <p:sldId id="266" r:id="rId14"/>
    <p:sldId id="270" r:id="rId15"/>
    <p:sldId id="269"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70F5A6-EFE1-4E1E-AB9B-4F2C191E575B}">
          <p14:sldIdLst>
            <p14:sldId id="256"/>
            <p14:sldId id="265"/>
            <p14:sldId id="264"/>
            <p14:sldId id="263"/>
            <p14:sldId id="260"/>
            <p14:sldId id="258"/>
            <p14:sldId id="259"/>
            <p14:sldId id="262"/>
            <p14:sldId id="261"/>
            <p14:sldId id="266"/>
            <p14:sldId id="270"/>
            <p14:sldId id="269"/>
            <p14:sldId id="267"/>
          </p14:sldIdLst>
        </p14:section>
        <p14:section name="Untitled Section" id="{A02361C8-EF85-4FEB-9E6A-634B770027F6}">
          <p14:sldIdLst>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2/22/2021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58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2/22/2021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4703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2/22/2021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8614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2/22/2021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8025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2/22/2021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283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2/22/2021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2503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2/22/2021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39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2/22/2021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6488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2/22/2021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1978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2/22/2021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755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2/22/2021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342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2/22/2021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630638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2LQUZqZy0mU?feature=oembed" TargetMode="External"/><Relationship Id="rId4" Type="http://schemas.openxmlformats.org/officeDocument/2006/relationships/hyperlink" Target="https://youtu.be/2LQUZqZy0mU" TargetMode="External"/></Relationships>
</file>

<file path=ppt/slides/_rels/slide1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8" Type="http://schemas.openxmlformats.org/officeDocument/2006/relationships/hyperlink" Target="https://youtu.be/Cb_u4ptb9dI" TargetMode="External"/><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video" Target="https://www.youtube.com/embed/Cb_u4ptb9dI?feature=oembed" TargetMode="Externa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video" Target="https://www.youtube.com/embed/8v1srlzk7Zo?feature=oembed" TargetMode="External"/><Relationship Id="rId5" Type="http://schemas.openxmlformats.org/officeDocument/2006/relationships/hyperlink" Target="https://youtu.be/8v1srlzk7Zo"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iyZZJZipEdM?feature=oembed" TargetMode="External"/><Relationship Id="rId4" Type="http://schemas.openxmlformats.org/officeDocument/2006/relationships/hyperlink" Target="https://youtu.be/iyZZJZipEd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6N3ar1wnM3w?feature=oembed" TargetMode="External"/><Relationship Id="rId5" Type="http://schemas.openxmlformats.org/officeDocument/2006/relationships/hyperlink" Target="https://youtu.be/6N3ar1wnM3w"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lasmid" TargetMode="External"/><Relationship Id="rId2" Type="http://schemas.openxmlformats.org/officeDocument/2006/relationships/hyperlink" Target="https://www.yourgenome.org/facts/what-is-dna"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the-odin.com/crispr-bacterial-guide/" TargetMode="External"/><Relationship Id="rId4" Type="http://schemas.openxmlformats.org/officeDocument/2006/relationships/hyperlink" Target="https://www.goldbio.com/articles/article/Introduction-to-Competent-Ce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B6131B-4117-401C-A61E-0377FD3667B2}"/>
              </a:ext>
            </a:extLst>
          </p:cNvPr>
          <p:cNvSpPr>
            <a:spLocks noGrp="1"/>
          </p:cNvSpPr>
          <p:nvPr>
            <p:ph type="ctrTitle"/>
          </p:nvPr>
        </p:nvSpPr>
        <p:spPr>
          <a:xfrm>
            <a:off x="436228" y="1240403"/>
            <a:ext cx="7231310" cy="2941983"/>
          </a:xfrm>
        </p:spPr>
        <p:txBody>
          <a:bodyPr anchor="ctr">
            <a:normAutofit fontScale="90000"/>
          </a:bodyPr>
          <a:lstStyle/>
          <a:p>
            <a:pPr algn="l"/>
            <a:r>
              <a:rPr lang="en-US" sz="3900" dirty="0"/>
              <a:t>My science fair experiment: </a:t>
            </a:r>
            <a:br>
              <a:rPr lang="en-US" sz="5000" dirty="0"/>
            </a:br>
            <a:r>
              <a:rPr lang="en-US" sz="6700" dirty="0"/>
              <a:t>HEAT SHOCK and GENETIC ENGINEERING </a:t>
            </a:r>
          </a:p>
        </p:txBody>
      </p:sp>
      <p:sp>
        <p:nvSpPr>
          <p:cNvPr id="3" name="Subtitle 2">
            <a:extLst>
              <a:ext uri="{FF2B5EF4-FFF2-40B4-BE49-F238E27FC236}">
                <a16:creationId xmlns:a16="http://schemas.microsoft.com/office/drawing/2014/main" id="{4AA65300-2CF3-4B39-8A4A-59F1695E0991}"/>
              </a:ext>
            </a:extLst>
          </p:cNvPr>
          <p:cNvSpPr>
            <a:spLocks noGrp="1"/>
          </p:cNvSpPr>
          <p:nvPr>
            <p:ph type="subTitle" idx="1"/>
          </p:nvPr>
        </p:nvSpPr>
        <p:spPr>
          <a:xfrm>
            <a:off x="960120" y="5206247"/>
            <a:ext cx="10268712" cy="1013577"/>
          </a:xfrm>
        </p:spPr>
        <p:txBody>
          <a:bodyPr>
            <a:normAutofit fontScale="92500" lnSpcReduction="20000"/>
          </a:bodyPr>
          <a:lstStyle/>
          <a:p>
            <a:pPr algn="l">
              <a:lnSpc>
                <a:spcPct val="91000"/>
              </a:lnSpc>
            </a:pPr>
            <a:r>
              <a:rPr lang="en-US" sz="3300" dirty="0"/>
              <a:t>By Silas Erwin</a:t>
            </a:r>
          </a:p>
          <a:p>
            <a:pPr algn="l">
              <a:lnSpc>
                <a:spcPct val="91000"/>
              </a:lnSpc>
            </a:pPr>
            <a:r>
              <a:rPr lang="en-US" sz="3300" dirty="0"/>
              <a:t>Hubbell Elementary, 5th grade</a:t>
            </a:r>
          </a:p>
        </p:txBody>
      </p:sp>
      <p:pic>
        <p:nvPicPr>
          <p:cNvPr id="4" name="Picture 3" descr="Blood in a test tube">
            <a:extLst>
              <a:ext uri="{FF2B5EF4-FFF2-40B4-BE49-F238E27FC236}">
                <a16:creationId xmlns:a16="http://schemas.microsoft.com/office/drawing/2014/main" id="{B016FA21-3D70-4E6B-9835-24B6BDB621FD}"/>
              </a:ext>
            </a:extLst>
          </p:cNvPr>
          <p:cNvPicPr>
            <a:picLocks noChangeAspect="1"/>
          </p:cNvPicPr>
          <p:nvPr/>
        </p:nvPicPr>
        <p:blipFill rotWithShape="1">
          <a:blip r:embed="rId2"/>
          <a:srcRect l="21695" r="2021" b="2"/>
          <a:stretch/>
        </p:blipFill>
        <p:spPr>
          <a:xfrm>
            <a:off x="8017834" y="1289905"/>
            <a:ext cx="3046001" cy="2665258"/>
          </a:xfrm>
          <a:prstGeom prst="rect">
            <a:avLst/>
          </a:prstGeom>
        </p:spPr>
      </p:pic>
    </p:spTree>
    <p:extLst>
      <p:ext uri="{BB962C8B-B14F-4D97-AF65-F5344CB8AC3E}">
        <p14:creationId xmlns:p14="http://schemas.microsoft.com/office/powerpoint/2010/main" val="27888479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28C2-53B7-4F8B-8A31-0A2837C13B72}"/>
              </a:ext>
            </a:extLst>
          </p:cNvPr>
          <p:cNvSpPr>
            <a:spLocks noGrp="1"/>
          </p:cNvSpPr>
          <p:nvPr>
            <p:ph type="title"/>
          </p:nvPr>
        </p:nvSpPr>
        <p:spPr/>
        <p:txBody>
          <a:bodyPr/>
          <a:lstStyle/>
          <a:p>
            <a:r>
              <a:rPr lang="en-US" dirty="0"/>
              <a:t>designing the experiment</a:t>
            </a:r>
          </a:p>
        </p:txBody>
      </p:sp>
      <p:sp>
        <p:nvSpPr>
          <p:cNvPr id="3" name="Content Placeholder 2">
            <a:extLst>
              <a:ext uri="{FF2B5EF4-FFF2-40B4-BE49-F238E27FC236}">
                <a16:creationId xmlns:a16="http://schemas.microsoft.com/office/drawing/2014/main" id="{0660791C-83AB-44C3-BA98-5EFEC397443D}"/>
              </a:ext>
            </a:extLst>
          </p:cNvPr>
          <p:cNvSpPr>
            <a:spLocks noGrp="1"/>
          </p:cNvSpPr>
          <p:nvPr>
            <p:ph idx="1"/>
          </p:nvPr>
        </p:nvSpPr>
        <p:spPr>
          <a:xfrm>
            <a:off x="473983" y="2587752"/>
            <a:ext cx="6933814" cy="3952434"/>
          </a:xfrm>
        </p:spPr>
        <p:txBody>
          <a:bodyPr>
            <a:normAutofit fontScale="77500" lnSpcReduction="20000"/>
          </a:bodyPr>
          <a:lstStyle/>
          <a:p>
            <a:r>
              <a:rPr lang="en-US" dirty="0"/>
              <a:t>Steps for simple(!!!) genetic engineering:</a:t>
            </a:r>
          </a:p>
          <a:p>
            <a:pPr marL="514350" indent="-514350">
              <a:buAutoNum type="arabicPeriod"/>
            </a:pPr>
            <a:r>
              <a:rPr lang="en-US" dirty="0"/>
              <a:t>Make agar plate</a:t>
            </a:r>
          </a:p>
          <a:p>
            <a:pPr marL="514350" indent="-514350">
              <a:buAutoNum type="arabicPeriod"/>
            </a:pPr>
            <a:r>
              <a:rPr lang="en-US" dirty="0"/>
              <a:t>Incubate E. coli on agar plate</a:t>
            </a:r>
          </a:p>
          <a:p>
            <a:pPr marL="514350" indent="-514350">
              <a:buAutoNum type="arabicPeriod"/>
            </a:pPr>
            <a:r>
              <a:rPr lang="en-US" dirty="0"/>
              <a:t>Create the mixture! Take E. coli from plate, add plasmids, add transformation mixture (CaCl2 and polyethylene glycol)</a:t>
            </a:r>
          </a:p>
          <a:p>
            <a:pPr marL="514350" indent="-514350">
              <a:buAutoNum type="arabicPeriod"/>
            </a:pPr>
            <a:r>
              <a:rPr lang="en-US" dirty="0"/>
              <a:t>Put mixture on ice</a:t>
            </a:r>
          </a:p>
          <a:p>
            <a:pPr marL="514350" indent="-514350">
              <a:buAutoNum type="arabicPeriod"/>
            </a:pPr>
            <a:r>
              <a:rPr lang="en-US" dirty="0"/>
              <a:t>Heat shock</a:t>
            </a:r>
          </a:p>
          <a:p>
            <a:pPr marL="514350" indent="-514350">
              <a:buAutoNum type="arabicPeriod"/>
            </a:pPr>
            <a:r>
              <a:rPr lang="en-US" dirty="0"/>
              <a:t>Incubate for 24 hours</a:t>
            </a:r>
          </a:p>
          <a:p>
            <a:pPr marL="514350" indent="-514350">
              <a:buAutoNum type="arabicPeriod"/>
            </a:pPr>
            <a:r>
              <a:rPr lang="en-US" dirty="0"/>
              <a:t>Shine light on bacteria to see if it glows!</a:t>
            </a:r>
          </a:p>
        </p:txBody>
      </p:sp>
      <p:pic>
        <p:nvPicPr>
          <p:cNvPr id="4" name="Online Media 3" title="Heat shock">
            <a:hlinkClick r:id="" action="ppaction://media"/>
            <a:extLst>
              <a:ext uri="{FF2B5EF4-FFF2-40B4-BE49-F238E27FC236}">
                <a16:creationId xmlns:a16="http://schemas.microsoft.com/office/drawing/2014/main" id="{31F7D6F7-25F9-4D08-B9FD-9987B47F4265}"/>
              </a:ext>
            </a:extLst>
          </p:cNvPr>
          <p:cNvPicPr>
            <a:picLocks noRot="1" noChangeAspect="1"/>
          </p:cNvPicPr>
          <p:nvPr>
            <a:videoFile r:link="rId1"/>
          </p:nvPr>
        </p:nvPicPr>
        <p:blipFill>
          <a:blip r:embed="rId3"/>
          <a:stretch>
            <a:fillRect/>
          </a:stretch>
        </p:blipFill>
        <p:spPr>
          <a:xfrm>
            <a:off x="7071489" y="3811000"/>
            <a:ext cx="4830418" cy="2729186"/>
          </a:xfrm>
          <a:prstGeom prst="rect">
            <a:avLst/>
          </a:prstGeom>
        </p:spPr>
      </p:pic>
      <p:cxnSp>
        <p:nvCxnSpPr>
          <p:cNvPr id="6" name="Straight Arrow Connector 5">
            <a:extLst>
              <a:ext uri="{FF2B5EF4-FFF2-40B4-BE49-F238E27FC236}">
                <a16:creationId xmlns:a16="http://schemas.microsoft.com/office/drawing/2014/main" id="{47AEB27F-4BD1-447B-BCA4-8569FF68946D}"/>
              </a:ext>
            </a:extLst>
          </p:cNvPr>
          <p:cNvCxnSpPr/>
          <p:nvPr/>
        </p:nvCxnSpPr>
        <p:spPr>
          <a:xfrm>
            <a:off x="2418258" y="5378077"/>
            <a:ext cx="438912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7" name="TextBox 6">
            <a:extLst>
              <a:ext uri="{FF2B5EF4-FFF2-40B4-BE49-F238E27FC236}">
                <a16:creationId xmlns:a16="http://schemas.microsoft.com/office/drawing/2014/main" id="{BEFC4D7A-73F5-47C7-A8B9-218B3FE01D08}"/>
              </a:ext>
            </a:extLst>
          </p:cNvPr>
          <p:cNvSpPr txBox="1"/>
          <p:nvPr/>
        </p:nvSpPr>
        <p:spPr>
          <a:xfrm>
            <a:off x="10950775" y="3534001"/>
            <a:ext cx="980205" cy="276999"/>
          </a:xfrm>
          <a:prstGeom prst="rect">
            <a:avLst/>
          </a:prstGeom>
          <a:noFill/>
        </p:spPr>
        <p:txBody>
          <a:bodyPr wrap="none" rtlCol="0">
            <a:spAutoFit/>
          </a:bodyPr>
          <a:lstStyle/>
          <a:p>
            <a:r>
              <a:rPr lang="en-US" sz="1200" dirty="0">
                <a:hlinkClick r:id="rId4"/>
              </a:rPr>
              <a:t>link to video</a:t>
            </a:r>
            <a:endParaRPr lang="en-US" sz="1200" dirty="0"/>
          </a:p>
        </p:txBody>
      </p:sp>
    </p:spTree>
    <p:extLst>
      <p:ext uri="{BB962C8B-B14F-4D97-AF65-F5344CB8AC3E}">
        <p14:creationId xmlns:p14="http://schemas.microsoft.com/office/powerpoint/2010/main" val="1091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28C2-53B7-4F8B-8A31-0A2837C13B72}"/>
              </a:ext>
            </a:extLst>
          </p:cNvPr>
          <p:cNvSpPr>
            <a:spLocks noGrp="1"/>
          </p:cNvSpPr>
          <p:nvPr>
            <p:ph type="title"/>
          </p:nvPr>
        </p:nvSpPr>
        <p:spPr/>
        <p:txBody>
          <a:bodyPr/>
          <a:lstStyle/>
          <a:p>
            <a:r>
              <a:rPr lang="en-US" dirty="0"/>
              <a:t>designing the experiment</a:t>
            </a:r>
          </a:p>
        </p:txBody>
      </p:sp>
      <p:sp>
        <p:nvSpPr>
          <p:cNvPr id="3" name="Content Placeholder 2">
            <a:extLst>
              <a:ext uri="{FF2B5EF4-FFF2-40B4-BE49-F238E27FC236}">
                <a16:creationId xmlns:a16="http://schemas.microsoft.com/office/drawing/2014/main" id="{0660791C-83AB-44C3-BA98-5EFEC397443D}"/>
              </a:ext>
            </a:extLst>
          </p:cNvPr>
          <p:cNvSpPr>
            <a:spLocks noGrp="1"/>
          </p:cNvSpPr>
          <p:nvPr>
            <p:ph idx="1"/>
          </p:nvPr>
        </p:nvSpPr>
        <p:spPr/>
        <p:txBody>
          <a:bodyPr>
            <a:normAutofit lnSpcReduction="10000"/>
          </a:bodyPr>
          <a:lstStyle/>
          <a:p>
            <a:r>
              <a:rPr lang="en-US" dirty="0"/>
              <a:t>I used a CRISPR genetic engineering kit to insert plasmids of jellyfish DNA into E. coli. </a:t>
            </a:r>
          </a:p>
          <a:p>
            <a:r>
              <a:rPr lang="en-US" dirty="0"/>
              <a:t>I split the E. coli into two agar plates. The experiment left out the “heat shock” step in the control. In the experimental we did the heat shock. The heat shock weakens the cell membrane of the E. coli, without it I predicted the plasmids wouldn’t go into the bacteria.</a:t>
            </a:r>
          </a:p>
          <a:p>
            <a:r>
              <a:rPr lang="en-US" dirty="0"/>
              <a:t>See the next page for pictures of the experiment or to just </a:t>
            </a:r>
            <a:r>
              <a:rPr lang="en-US" dirty="0">
                <a:hlinkClick r:id="rId2" action="ppaction://hlinksldjump"/>
              </a:rPr>
              <a:t>find out what happens click on me!</a:t>
            </a:r>
            <a:endParaRPr lang="en-US" dirty="0"/>
          </a:p>
        </p:txBody>
      </p:sp>
    </p:spTree>
    <p:extLst>
      <p:ext uri="{BB962C8B-B14F-4D97-AF65-F5344CB8AC3E}">
        <p14:creationId xmlns:p14="http://schemas.microsoft.com/office/powerpoint/2010/main" val="155276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28C2-53B7-4F8B-8A31-0A2837C13B72}"/>
              </a:ext>
            </a:extLst>
          </p:cNvPr>
          <p:cNvSpPr>
            <a:spLocks noGrp="1"/>
          </p:cNvSpPr>
          <p:nvPr>
            <p:ph type="title"/>
          </p:nvPr>
        </p:nvSpPr>
        <p:spPr/>
        <p:txBody>
          <a:bodyPr/>
          <a:lstStyle/>
          <a:p>
            <a:r>
              <a:rPr lang="en-US" dirty="0"/>
              <a:t>Running the experiment</a:t>
            </a:r>
          </a:p>
        </p:txBody>
      </p:sp>
      <p:pic>
        <p:nvPicPr>
          <p:cNvPr id="5" name="Content Placeholder 4" descr="A child taking a selfie&#10;&#10;Description automatically generated">
            <a:extLst>
              <a:ext uri="{FF2B5EF4-FFF2-40B4-BE49-F238E27FC236}">
                <a16:creationId xmlns:a16="http://schemas.microsoft.com/office/drawing/2014/main" id="{C76E943B-6C1E-4F90-9AE3-2742013C79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307" y="1946603"/>
            <a:ext cx="2695575" cy="3594100"/>
          </a:xfrm>
        </p:spPr>
      </p:pic>
      <p:pic>
        <p:nvPicPr>
          <p:cNvPr id="9" name="Picture 8">
            <a:extLst>
              <a:ext uri="{FF2B5EF4-FFF2-40B4-BE49-F238E27FC236}">
                <a16:creationId xmlns:a16="http://schemas.microsoft.com/office/drawing/2014/main" id="{214AEA31-CCB0-4955-A4F4-060A217E9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765" y="3349536"/>
            <a:ext cx="3662928" cy="2747196"/>
          </a:xfrm>
          <a:prstGeom prst="rect">
            <a:avLst/>
          </a:prstGeom>
        </p:spPr>
      </p:pic>
      <p:pic>
        <p:nvPicPr>
          <p:cNvPr id="11" name="Picture 10" descr="A cell phone and a glass of water on a table&#10;&#10;Description automatically generated with medium confidence">
            <a:extLst>
              <a:ext uri="{FF2B5EF4-FFF2-40B4-BE49-F238E27FC236}">
                <a16:creationId xmlns:a16="http://schemas.microsoft.com/office/drawing/2014/main" id="{C90402D8-3AE3-4449-A8EA-0729308DD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687" y="3198145"/>
            <a:ext cx="4401840" cy="3301381"/>
          </a:xfrm>
          <a:prstGeom prst="rect">
            <a:avLst/>
          </a:prstGeom>
        </p:spPr>
      </p:pic>
      <p:pic>
        <p:nvPicPr>
          <p:cNvPr id="7" name="Picture 6" descr="A picture containing person&#10;&#10;Description automatically generated">
            <a:extLst>
              <a:ext uri="{FF2B5EF4-FFF2-40B4-BE49-F238E27FC236}">
                <a16:creationId xmlns:a16="http://schemas.microsoft.com/office/drawing/2014/main" id="{AE67BE1A-ED9B-4245-BCFA-F4C4AE4FD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1735" y="2000292"/>
            <a:ext cx="2646059" cy="3528079"/>
          </a:xfrm>
          <a:prstGeom prst="rect">
            <a:avLst/>
          </a:prstGeom>
        </p:spPr>
      </p:pic>
      <p:sp>
        <p:nvSpPr>
          <p:cNvPr id="12" name="TextBox 11">
            <a:extLst>
              <a:ext uri="{FF2B5EF4-FFF2-40B4-BE49-F238E27FC236}">
                <a16:creationId xmlns:a16="http://schemas.microsoft.com/office/drawing/2014/main" id="{00DAE09A-780C-47E9-9002-4573A097A3B9}"/>
              </a:ext>
            </a:extLst>
          </p:cNvPr>
          <p:cNvSpPr txBox="1"/>
          <p:nvPr/>
        </p:nvSpPr>
        <p:spPr>
          <a:xfrm>
            <a:off x="522144" y="2060585"/>
            <a:ext cx="2339899" cy="646331"/>
          </a:xfrm>
          <a:prstGeom prst="rect">
            <a:avLst/>
          </a:prstGeom>
          <a:solidFill>
            <a:schemeClr val="tx1"/>
          </a:solidFill>
        </p:spPr>
        <p:txBody>
          <a:bodyPr wrap="square" rtlCol="0">
            <a:spAutoFit/>
          </a:bodyPr>
          <a:lstStyle/>
          <a:p>
            <a:pPr algn="ctr"/>
            <a:r>
              <a:rPr lang="en-US" dirty="0">
                <a:solidFill>
                  <a:schemeClr val="bg1"/>
                </a:solidFill>
              </a:rPr>
              <a:t>Harvesting E. coli and adding plasmids</a:t>
            </a:r>
          </a:p>
        </p:txBody>
      </p:sp>
      <p:sp>
        <p:nvSpPr>
          <p:cNvPr id="13" name="TextBox 12">
            <a:extLst>
              <a:ext uri="{FF2B5EF4-FFF2-40B4-BE49-F238E27FC236}">
                <a16:creationId xmlns:a16="http://schemas.microsoft.com/office/drawing/2014/main" id="{77309D5F-51C6-4D07-82FC-7C3743605DF1}"/>
              </a:ext>
            </a:extLst>
          </p:cNvPr>
          <p:cNvSpPr txBox="1"/>
          <p:nvPr/>
        </p:nvSpPr>
        <p:spPr>
          <a:xfrm>
            <a:off x="3571734" y="5356037"/>
            <a:ext cx="2711608" cy="369332"/>
          </a:xfrm>
          <a:prstGeom prst="rect">
            <a:avLst/>
          </a:prstGeom>
          <a:solidFill>
            <a:schemeClr val="tx1"/>
          </a:solidFill>
        </p:spPr>
        <p:txBody>
          <a:bodyPr wrap="square" rtlCol="0">
            <a:spAutoFit/>
          </a:bodyPr>
          <a:lstStyle/>
          <a:p>
            <a:pPr algn="ctr"/>
            <a:r>
              <a:rPr lang="en-US" dirty="0">
                <a:solidFill>
                  <a:schemeClr val="bg1"/>
                </a:solidFill>
              </a:rPr>
              <a:t>HEAT SHOCK!!!!!</a:t>
            </a:r>
          </a:p>
        </p:txBody>
      </p:sp>
      <p:sp>
        <p:nvSpPr>
          <p:cNvPr id="14" name="TextBox 13">
            <a:extLst>
              <a:ext uri="{FF2B5EF4-FFF2-40B4-BE49-F238E27FC236}">
                <a16:creationId xmlns:a16="http://schemas.microsoft.com/office/drawing/2014/main" id="{988D945C-A971-4194-9827-97B4E591F728}"/>
              </a:ext>
            </a:extLst>
          </p:cNvPr>
          <p:cNvSpPr txBox="1"/>
          <p:nvPr/>
        </p:nvSpPr>
        <p:spPr>
          <a:xfrm>
            <a:off x="6930924" y="2051126"/>
            <a:ext cx="2473135" cy="923330"/>
          </a:xfrm>
          <a:prstGeom prst="rect">
            <a:avLst/>
          </a:prstGeom>
          <a:solidFill>
            <a:schemeClr val="tx1"/>
          </a:solidFill>
        </p:spPr>
        <p:txBody>
          <a:bodyPr wrap="square" rtlCol="0">
            <a:spAutoFit/>
          </a:bodyPr>
          <a:lstStyle/>
          <a:p>
            <a:pPr algn="ctr"/>
            <a:r>
              <a:rPr lang="en-US" dirty="0">
                <a:solidFill>
                  <a:schemeClr val="bg1"/>
                </a:solidFill>
              </a:rPr>
              <a:t>One of these was GENETICALLY ENGINEERED!</a:t>
            </a:r>
          </a:p>
        </p:txBody>
      </p:sp>
      <p:sp>
        <p:nvSpPr>
          <p:cNvPr id="15" name="TextBox 14">
            <a:extLst>
              <a:ext uri="{FF2B5EF4-FFF2-40B4-BE49-F238E27FC236}">
                <a16:creationId xmlns:a16="http://schemas.microsoft.com/office/drawing/2014/main" id="{FC98B3AA-44D8-4D2B-80D8-DFC31FCE1840}"/>
              </a:ext>
            </a:extLst>
          </p:cNvPr>
          <p:cNvSpPr txBox="1"/>
          <p:nvPr/>
        </p:nvSpPr>
        <p:spPr>
          <a:xfrm>
            <a:off x="9274359" y="5644616"/>
            <a:ext cx="2473135" cy="369332"/>
          </a:xfrm>
          <a:prstGeom prst="rect">
            <a:avLst/>
          </a:prstGeom>
          <a:solidFill>
            <a:schemeClr val="tx1"/>
          </a:solidFill>
        </p:spPr>
        <p:txBody>
          <a:bodyPr wrap="square" rtlCol="0">
            <a:spAutoFit/>
          </a:bodyPr>
          <a:lstStyle/>
          <a:p>
            <a:pPr algn="ctr"/>
            <a:r>
              <a:rPr lang="en-US" dirty="0">
                <a:solidFill>
                  <a:schemeClr val="bg1"/>
                </a:solidFill>
              </a:rPr>
              <a:t>Incubation chamber</a:t>
            </a:r>
          </a:p>
        </p:txBody>
      </p:sp>
    </p:spTree>
    <p:extLst>
      <p:ext uri="{BB962C8B-B14F-4D97-AF65-F5344CB8AC3E}">
        <p14:creationId xmlns:p14="http://schemas.microsoft.com/office/powerpoint/2010/main" val="17191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Online Media 27" title="Science Fair 2021- Hypothesis confirmed!">
            <a:hlinkClick r:id="" action="ppaction://media"/>
            <a:extLst>
              <a:ext uri="{FF2B5EF4-FFF2-40B4-BE49-F238E27FC236}">
                <a16:creationId xmlns:a16="http://schemas.microsoft.com/office/drawing/2014/main" id="{90D70C32-9BF7-4C3D-9B8D-F546376DFCA0}"/>
              </a:ext>
            </a:extLst>
          </p:cNvPr>
          <p:cNvPicPr>
            <a:picLocks noRot="1" noChangeAspect="1"/>
          </p:cNvPicPr>
          <p:nvPr>
            <a:videoFile r:link="rId1"/>
          </p:nvPr>
        </p:nvPicPr>
        <p:blipFill>
          <a:blip r:embed="rId3"/>
          <a:stretch>
            <a:fillRect/>
          </a:stretch>
        </p:blipFill>
        <p:spPr>
          <a:xfrm>
            <a:off x="3943019" y="3336068"/>
            <a:ext cx="4276432" cy="2416184"/>
          </a:xfrm>
          <a:prstGeom prst="rect">
            <a:avLst/>
          </a:prstGeom>
        </p:spPr>
      </p:pic>
      <p:sp>
        <p:nvSpPr>
          <p:cNvPr id="2" name="Title 1">
            <a:extLst>
              <a:ext uri="{FF2B5EF4-FFF2-40B4-BE49-F238E27FC236}">
                <a16:creationId xmlns:a16="http://schemas.microsoft.com/office/drawing/2014/main" id="{1C82C87E-8C12-48B8-897D-21B67EDE8447}"/>
              </a:ext>
            </a:extLst>
          </p:cNvPr>
          <p:cNvSpPr>
            <a:spLocks noGrp="1"/>
          </p:cNvSpPr>
          <p:nvPr>
            <p:ph type="title"/>
          </p:nvPr>
        </p:nvSpPr>
        <p:spPr/>
        <p:txBody>
          <a:bodyPr/>
          <a:lstStyle/>
          <a:p>
            <a:r>
              <a:rPr lang="en-US" dirty="0"/>
              <a:t>The results</a:t>
            </a:r>
          </a:p>
        </p:txBody>
      </p:sp>
      <p:pic>
        <p:nvPicPr>
          <p:cNvPr id="17" name="Content Placeholder 16" descr="A picture containing indoor&#10;&#10;Description automatically generated">
            <a:extLst>
              <a:ext uri="{FF2B5EF4-FFF2-40B4-BE49-F238E27FC236}">
                <a16:creationId xmlns:a16="http://schemas.microsoft.com/office/drawing/2014/main" id="{ACD545CE-698D-4FF8-9738-7733E2BAE50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415189" y="3152966"/>
            <a:ext cx="2464245" cy="2651741"/>
          </a:xfrm>
        </p:spPr>
      </p:pic>
      <p:pic>
        <p:nvPicPr>
          <p:cNvPr id="19" name="Picture 18" descr="A picture containing vessel, close, swimming&#10;&#10;Description automatically generated">
            <a:extLst>
              <a:ext uri="{FF2B5EF4-FFF2-40B4-BE49-F238E27FC236}">
                <a16:creationId xmlns:a16="http://schemas.microsoft.com/office/drawing/2014/main" id="{0236E5FD-DDE8-49DE-B2E6-2FEBBC243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630" y="3155121"/>
            <a:ext cx="2582359" cy="2676020"/>
          </a:xfrm>
          <a:prstGeom prst="rect">
            <a:avLst/>
          </a:prstGeom>
        </p:spPr>
      </p:pic>
      <p:pic>
        <p:nvPicPr>
          <p:cNvPr id="21" name="Picture 20" descr="A picture containing indoor, tableware, dishware&#10;&#10;Description automatically generated">
            <a:extLst>
              <a:ext uri="{FF2B5EF4-FFF2-40B4-BE49-F238E27FC236}">
                <a16:creationId xmlns:a16="http://schemas.microsoft.com/office/drawing/2014/main" id="{978E24B1-D403-40A4-AC48-6A27B759DD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7479" y="3157050"/>
            <a:ext cx="2582360" cy="2626129"/>
          </a:xfrm>
          <a:prstGeom prst="rect">
            <a:avLst/>
          </a:prstGeom>
        </p:spPr>
      </p:pic>
      <p:pic>
        <p:nvPicPr>
          <p:cNvPr id="23" name="Picture 22" descr="A picture containing indoor, metal, soup&#10;&#10;Description automatically generated">
            <a:extLst>
              <a:ext uri="{FF2B5EF4-FFF2-40B4-BE49-F238E27FC236}">
                <a16:creationId xmlns:a16="http://schemas.microsoft.com/office/drawing/2014/main" id="{7C85465F-D046-4EBB-BBC1-B46B005ED6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566" y="3155121"/>
            <a:ext cx="2438130" cy="2628057"/>
          </a:xfrm>
          <a:prstGeom prst="rect">
            <a:avLst/>
          </a:prstGeom>
        </p:spPr>
      </p:pic>
      <p:sp>
        <p:nvSpPr>
          <p:cNvPr id="24" name="Rectangle 23">
            <a:extLst>
              <a:ext uri="{FF2B5EF4-FFF2-40B4-BE49-F238E27FC236}">
                <a16:creationId xmlns:a16="http://schemas.microsoft.com/office/drawing/2014/main" id="{20FBD3CE-BCBE-4F61-B79E-6AAC3C9A9318}"/>
              </a:ext>
            </a:extLst>
          </p:cNvPr>
          <p:cNvSpPr/>
          <p:nvPr/>
        </p:nvSpPr>
        <p:spPr>
          <a:xfrm>
            <a:off x="391796" y="2558472"/>
            <a:ext cx="4911365" cy="41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 under regular and blue light</a:t>
            </a:r>
          </a:p>
        </p:txBody>
      </p:sp>
      <p:sp>
        <p:nvSpPr>
          <p:cNvPr id="25" name="Rectangle 24">
            <a:extLst>
              <a:ext uri="{FF2B5EF4-FFF2-40B4-BE49-F238E27FC236}">
                <a16:creationId xmlns:a16="http://schemas.microsoft.com/office/drawing/2014/main" id="{9507DB4A-43C5-47AB-82B0-1CA0C982ADB0}"/>
              </a:ext>
            </a:extLst>
          </p:cNvPr>
          <p:cNvSpPr/>
          <p:nvPr/>
        </p:nvSpPr>
        <p:spPr>
          <a:xfrm>
            <a:off x="6859306" y="2558472"/>
            <a:ext cx="4911365" cy="41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Experimental under regular and blue light</a:t>
            </a:r>
          </a:p>
        </p:txBody>
      </p:sp>
      <p:sp>
        <p:nvSpPr>
          <p:cNvPr id="26" name="Rectangle 25">
            <a:extLst>
              <a:ext uri="{FF2B5EF4-FFF2-40B4-BE49-F238E27FC236}">
                <a16:creationId xmlns:a16="http://schemas.microsoft.com/office/drawing/2014/main" id="{56CA93B8-91F7-4A38-803E-E24D6D941CBC}"/>
              </a:ext>
            </a:extLst>
          </p:cNvPr>
          <p:cNvSpPr/>
          <p:nvPr/>
        </p:nvSpPr>
        <p:spPr>
          <a:xfrm>
            <a:off x="6859306" y="5712690"/>
            <a:ext cx="4911365" cy="41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transformation :)</a:t>
            </a:r>
          </a:p>
        </p:txBody>
      </p:sp>
      <p:sp>
        <p:nvSpPr>
          <p:cNvPr id="27" name="Rectangle 26">
            <a:extLst>
              <a:ext uri="{FF2B5EF4-FFF2-40B4-BE49-F238E27FC236}">
                <a16:creationId xmlns:a16="http://schemas.microsoft.com/office/drawing/2014/main" id="{C89EF432-06D7-4B1C-8ADF-5131D546EF85}"/>
              </a:ext>
            </a:extLst>
          </p:cNvPr>
          <p:cNvSpPr/>
          <p:nvPr/>
        </p:nvSpPr>
        <p:spPr>
          <a:xfrm>
            <a:off x="421330" y="5682612"/>
            <a:ext cx="4911365" cy="41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Bad transformation :(</a:t>
            </a:r>
          </a:p>
        </p:txBody>
      </p:sp>
      <p:sp>
        <p:nvSpPr>
          <p:cNvPr id="29" name="TextBox 28">
            <a:extLst>
              <a:ext uri="{FF2B5EF4-FFF2-40B4-BE49-F238E27FC236}">
                <a16:creationId xmlns:a16="http://schemas.microsoft.com/office/drawing/2014/main" id="{5A522608-7F73-4A08-B7C6-4B1441500185}"/>
              </a:ext>
            </a:extLst>
          </p:cNvPr>
          <p:cNvSpPr txBox="1"/>
          <p:nvPr/>
        </p:nvSpPr>
        <p:spPr>
          <a:xfrm>
            <a:off x="5606253" y="5783178"/>
            <a:ext cx="980205" cy="276999"/>
          </a:xfrm>
          <a:prstGeom prst="rect">
            <a:avLst/>
          </a:prstGeom>
          <a:noFill/>
        </p:spPr>
        <p:txBody>
          <a:bodyPr wrap="none" rtlCol="0">
            <a:spAutoFit/>
          </a:bodyPr>
          <a:lstStyle/>
          <a:p>
            <a:r>
              <a:rPr lang="en-US" sz="1200" dirty="0">
                <a:hlinkClick r:id="rId8"/>
              </a:rPr>
              <a:t>link to video</a:t>
            </a:r>
            <a:endParaRPr lang="en-US" sz="1200" dirty="0"/>
          </a:p>
        </p:txBody>
      </p:sp>
    </p:spTree>
    <p:extLst>
      <p:ext uri="{BB962C8B-B14F-4D97-AF65-F5344CB8AC3E}">
        <p14:creationId xmlns:p14="http://schemas.microsoft.com/office/powerpoint/2010/main" val="256301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8"/>
                </p:tgtEl>
              </p:cMediaNode>
            </p:video>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8"/>
                                        </p:tgtEl>
                                      </p:cBhvr>
                                    </p:cmd>
                                  </p:childTnLst>
                                </p:cTn>
                              </p:par>
                            </p:childTnLst>
                          </p:cTn>
                        </p:par>
                      </p:childTnLst>
                    </p:cTn>
                  </p:par>
                </p:childTnLst>
              </p:cTn>
              <p:nextCondLst>
                <p:cond evt="onClick" delay="0">
                  <p:tgtEl>
                    <p:spTgt spid="2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4820F5-3C45-468D-B24D-2931BAB2CA98}"/>
              </a:ext>
            </a:extLst>
          </p:cNvPr>
          <p:cNvSpPr>
            <a:spLocks noGrp="1"/>
          </p:cNvSpPr>
          <p:nvPr>
            <p:ph type="title"/>
          </p:nvPr>
        </p:nvSpPr>
        <p:spPr>
          <a:xfrm>
            <a:off x="5300811" y="317500"/>
            <a:ext cx="5927576" cy="1701800"/>
          </a:xfrm>
        </p:spPr>
        <p:txBody>
          <a:bodyPr>
            <a:normAutofit/>
          </a:bodyPr>
          <a:lstStyle/>
          <a:p>
            <a:r>
              <a:rPr lang="en-US" dirty="0"/>
              <a:t>conclusion</a:t>
            </a:r>
          </a:p>
        </p:txBody>
      </p:sp>
      <p:pic>
        <p:nvPicPr>
          <p:cNvPr id="5" name="Content Placeholder 4" descr="A picture containing person, wall, indoor, child&#10;&#10;Description automatically generated">
            <a:extLst>
              <a:ext uri="{FF2B5EF4-FFF2-40B4-BE49-F238E27FC236}">
                <a16:creationId xmlns:a16="http://schemas.microsoft.com/office/drawing/2014/main" id="{424C5E93-7971-4F04-9BA8-BA9C957765DC}"/>
              </a:ext>
            </a:extLst>
          </p:cNvPr>
          <p:cNvPicPr>
            <a:picLocks noChangeAspect="1"/>
          </p:cNvPicPr>
          <p:nvPr/>
        </p:nvPicPr>
        <p:blipFill rotWithShape="1">
          <a:blip r:embed="rId3">
            <a:extLst>
              <a:ext uri="{28A0092B-C50C-407E-A947-70E740481C1C}">
                <a14:useLocalDpi xmlns:a14="http://schemas.microsoft.com/office/drawing/2010/main" val="0"/>
              </a:ext>
            </a:extLst>
          </a:blip>
          <a:srcRect l="4059" r="5393"/>
          <a:stretch/>
        </p:blipFill>
        <p:spPr>
          <a:xfrm>
            <a:off x="20" y="10"/>
            <a:ext cx="4657324" cy="6857990"/>
          </a:xfrm>
          <a:prstGeom prst="rect">
            <a:avLst/>
          </a:prstGeom>
        </p:spPr>
      </p:pic>
      <p:sp>
        <p:nvSpPr>
          <p:cNvPr id="9" name="Content Placeholder 8">
            <a:extLst>
              <a:ext uri="{FF2B5EF4-FFF2-40B4-BE49-F238E27FC236}">
                <a16:creationId xmlns:a16="http://schemas.microsoft.com/office/drawing/2014/main" id="{EA193DB0-99D4-463C-91F5-79F1A343422C}"/>
              </a:ext>
            </a:extLst>
          </p:cNvPr>
          <p:cNvSpPr>
            <a:spLocks noGrp="1"/>
          </p:cNvSpPr>
          <p:nvPr>
            <p:ph idx="1"/>
          </p:nvPr>
        </p:nvSpPr>
        <p:spPr>
          <a:xfrm>
            <a:off x="4988689" y="2587625"/>
            <a:ext cx="6863787" cy="3594100"/>
          </a:xfrm>
        </p:spPr>
        <p:txBody>
          <a:bodyPr anchor="t">
            <a:normAutofit/>
          </a:bodyPr>
          <a:lstStyle/>
          <a:p>
            <a:r>
              <a:rPr lang="en-US" dirty="0"/>
              <a:t>The experiment confirmed my hypothesis! (insert applause) Genetic engineering is fun! But maybe I’ll stick to a less stinky bacteria next time! (canned laughter)</a:t>
            </a:r>
          </a:p>
        </p:txBody>
      </p:sp>
      <p:pic>
        <p:nvPicPr>
          <p:cNvPr id="6" name="Online Media 5" title="Thanks">
            <a:hlinkClick r:id="" action="ppaction://media"/>
            <a:extLst>
              <a:ext uri="{FF2B5EF4-FFF2-40B4-BE49-F238E27FC236}">
                <a16:creationId xmlns:a16="http://schemas.microsoft.com/office/drawing/2014/main" id="{7CB6ADB4-2548-4299-B05E-2D70FAE8D923}"/>
              </a:ext>
            </a:extLst>
          </p:cNvPr>
          <p:cNvPicPr>
            <a:picLocks noRot="1" noChangeAspect="1"/>
          </p:cNvPicPr>
          <p:nvPr>
            <a:videoFile r:link="rId1"/>
          </p:nvPr>
        </p:nvPicPr>
        <p:blipFill>
          <a:blip r:embed="rId4"/>
          <a:stretch>
            <a:fillRect/>
          </a:stretch>
        </p:blipFill>
        <p:spPr>
          <a:xfrm>
            <a:off x="6410215" y="4384675"/>
            <a:ext cx="3708768" cy="2095454"/>
          </a:xfrm>
          <a:prstGeom prst="rect">
            <a:avLst/>
          </a:prstGeom>
        </p:spPr>
      </p:pic>
      <p:sp>
        <p:nvSpPr>
          <p:cNvPr id="10" name="TextBox 9">
            <a:extLst>
              <a:ext uri="{FF2B5EF4-FFF2-40B4-BE49-F238E27FC236}">
                <a16:creationId xmlns:a16="http://schemas.microsoft.com/office/drawing/2014/main" id="{AFF987A6-26C0-48F8-BF69-50581904011C}"/>
              </a:ext>
            </a:extLst>
          </p:cNvPr>
          <p:cNvSpPr txBox="1"/>
          <p:nvPr/>
        </p:nvSpPr>
        <p:spPr>
          <a:xfrm>
            <a:off x="9139539" y="6480129"/>
            <a:ext cx="980205" cy="276999"/>
          </a:xfrm>
          <a:prstGeom prst="rect">
            <a:avLst/>
          </a:prstGeom>
          <a:noFill/>
        </p:spPr>
        <p:txBody>
          <a:bodyPr wrap="none" rtlCol="0">
            <a:spAutoFit/>
          </a:bodyPr>
          <a:lstStyle/>
          <a:p>
            <a:r>
              <a:rPr lang="en-US" sz="1200" dirty="0">
                <a:hlinkClick r:id="rId5"/>
              </a:rPr>
              <a:t>link to video</a:t>
            </a:r>
            <a:endParaRPr lang="en-US" sz="1200" dirty="0"/>
          </a:p>
        </p:txBody>
      </p:sp>
    </p:spTree>
    <p:extLst>
      <p:ext uri="{BB962C8B-B14F-4D97-AF65-F5344CB8AC3E}">
        <p14:creationId xmlns:p14="http://schemas.microsoft.com/office/powerpoint/2010/main" val="201721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0FA-143F-49B8-9E55-4A69052ADB15}"/>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FA10101C-2025-4B2C-B7BA-4F686B17A68C}"/>
              </a:ext>
            </a:extLst>
          </p:cNvPr>
          <p:cNvSpPr>
            <a:spLocks noGrp="1"/>
          </p:cNvSpPr>
          <p:nvPr>
            <p:ph idx="1"/>
          </p:nvPr>
        </p:nvSpPr>
        <p:spPr/>
        <p:txBody>
          <a:bodyPr/>
          <a:lstStyle/>
          <a:p>
            <a:r>
              <a:rPr lang="en-US" dirty="0">
                <a:hlinkClick r:id="rId2" action="ppaction://hlinksldjump"/>
              </a:rPr>
              <a:t>Introduction</a:t>
            </a:r>
            <a:endParaRPr lang="en-US" dirty="0"/>
          </a:p>
          <a:p>
            <a:r>
              <a:rPr lang="en-US" dirty="0">
                <a:hlinkClick r:id="rId3" action="ppaction://hlinksldjump"/>
              </a:rPr>
              <a:t>Hypothesis</a:t>
            </a:r>
            <a:endParaRPr lang="en-US" dirty="0"/>
          </a:p>
          <a:p>
            <a:r>
              <a:rPr lang="en-US" dirty="0">
                <a:hlinkClick r:id="rId4" action="ppaction://hlinksldjump"/>
              </a:rPr>
              <a:t>Background</a:t>
            </a:r>
            <a:r>
              <a:rPr lang="en-US" dirty="0"/>
              <a:t> </a:t>
            </a:r>
          </a:p>
          <a:p>
            <a:r>
              <a:rPr lang="en-US" dirty="0">
                <a:hlinkClick r:id="rId5" action="ppaction://hlinksldjump"/>
              </a:rPr>
              <a:t>My Experiment</a:t>
            </a:r>
            <a:endParaRPr lang="en-US" dirty="0"/>
          </a:p>
          <a:p>
            <a:r>
              <a:rPr lang="en-US" dirty="0">
                <a:hlinkClick r:id="rId6" action="ppaction://hlinksldjump"/>
              </a:rPr>
              <a:t>Results</a:t>
            </a:r>
            <a:endParaRPr lang="en-US" dirty="0"/>
          </a:p>
          <a:p>
            <a:r>
              <a:rPr lang="en-US" dirty="0">
                <a:hlinkClick r:id="rId7" action="ppaction://hlinksldjump"/>
              </a:rPr>
              <a:t>Conclusion</a:t>
            </a:r>
            <a:endParaRPr lang="en-US" dirty="0"/>
          </a:p>
        </p:txBody>
      </p:sp>
    </p:spTree>
    <p:extLst>
      <p:ext uri="{BB962C8B-B14F-4D97-AF65-F5344CB8AC3E}">
        <p14:creationId xmlns:p14="http://schemas.microsoft.com/office/powerpoint/2010/main" val="146229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5BC8A-C168-4875-A4C6-9FBF3488508A}"/>
              </a:ext>
            </a:extLst>
          </p:cNvPr>
          <p:cNvSpPr>
            <a:spLocks noGrp="1"/>
          </p:cNvSpPr>
          <p:nvPr>
            <p:ph type="title"/>
          </p:nvPr>
        </p:nvSpPr>
        <p:spPr>
          <a:xfrm>
            <a:off x="960120" y="317814"/>
            <a:ext cx="10268712" cy="1700784"/>
          </a:xfrm>
        </p:spPr>
        <p:txBody>
          <a:bodyPr>
            <a:normAutofit/>
          </a:bodyPr>
          <a:lstStyle/>
          <a:p>
            <a:r>
              <a:rPr lang="en-US" dirty="0"/>
              <a:t>introduction</a:t>
            </a:r>
          </a:p>
        </p:txBody>
      </p:sp>
      <p:sp>
        <p:nvSpPr>
          <p:cNvPr id="31" name="Rectangle 3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DNA render">
            <a:extLst>
              <a:ext uri="{FF2B5EF4-FFF2-40B4-BE49-F238E27FC236}">
                <a16:creationId xmlns:a16="http://schemas.microsoft.com/office/drawing/2014/main" id="{5FF2D8C3-7649-40AB-A010-9266217FC5A0}"/>
              </a:ext>
            </a:extLst>
          </p:cNvPr>
          <p:cNvPicPr>
            <a:picLocks noChangeAspect="1"/>
          </p:cNvPicPr>
          <p:nvPr/>
        </p:nvPicPr>
        <p:blipFill rotWithShape="1">
          <a:blip r:embed="rId2"/>
          <a:srcRect l="29335" r="8455" b="-2"/>
          <a:stretch/>
        </p:blipFill>
        <p:spPr>
          <a:xfrm>
            <a:off x="-3048" y="2264988"/>
            <a:ext cx="4370832" cy="3952189"/>
          </a:xfrm>
          <a:prstGeom prst="rect">
            <a:avLst/>
          </a:prstGeom>
        </p:spPr>
      </p:pic>
      <p:sp>
        <p:nvSpPr>
          <p:cNvPr id="3" name="Content Placeholder 2">
            <a:extLst>
              <a:ext uri="{FF2B5EF4-FFF2-40B4-BE49-F238E27FC236}">
                <a16:creationId xmlns:a16="http://schemas.microsoft.com/office/drawing/2014/main" id="{48153365-1B0E-46FD-A4CD-EA7777B5D7B1}"/>
              </a:ext>
            </a:extLst>
          </p:cNvPr>
          <p:cNvSpPr>
            <a:spLocks noGrp="1"/>
          </p:cNvSpPr>
          <p:nvPr>
            <p:ph idx="1"/>
          </p:nvPr>
        </p:nvSpPr>
        <p:spPr>
          <a:xfrm>
            <a:off x="4874004" y="2587625"/>
            <a:ext cx="7055141" cy="3317875"/>
          </a:xfrm>
        </p:spPr>
        <p:txBody>
          <a:bodyPr anchor="ctr">
            <a:normAutofit fontScale="92500" lnSpcReduction="10000"/>
          </a:bodyPr>
          <a:lstStyle/>
          <a:p>
            <a:pPr>
              <a:lnSpc>
                <a:spcPct val="91000"/>
              </a:lnSpc>
            </a:pPr>
            <a:r>
              <a:rPr lang="en-US" sz="2100" dirty="0"/>
              <a:t>So, I bet you’re wondering what my experiment is about. Let me tell you. GENETIC ENGINEERING. Yeah. </a:t>
            </a:r>
          </a:p>
          <a:p>
            <a:pPr>
              <a:lnSpc>
                <a:spcPct val="91000"/>
              </a:lnSpc>
            </a:pPr>
            <a:r>
              <a:rPr lang="en-US" sz="2100" dirty="0"/>
              <a:t>We do this by taking </a:t>
            </a:r>
            <a:r>
              <a:rPr lang="en-US" sz="2100" dirty="0">
                <a:hlinkClick r:id="rId3" action="ppaction://hlinksldjump"/>
              </a:rPr>
              <a:t>E. coli</a:t>
            </a:r>
            <a:r>
              <a:rPr lang="en-US" sz="2100" dirty="0"/>
              <a:t> bacteria and making them </a:t>
            </a:r>
            <a:r>
              <a:rPr lang="en-US" sz="2100" dirty="0">
                <a:hlinkClick r:id="rId4" action="ppaction://hlinksldjump"/>
              </a:rPr>
              <a:t>competent cells</a:t>
            </a:r>
            <a:r>
              <a:rPr lang="en-US" sz="2100" dirty="0"/>
              <a:t>. We then trick the E. coli into taking chunks of </a:t>
            </a:r>
            <a:r>
              <a:rPr lang="en-US" sz="2100" dirty="0">
                <a:hlinkClick r:id="rId5" action="ppaction://hlinksldjump"/>
              </a:rPr>
              <a:t>DNA</a:t>
            </a:r>
            <a:r>
              <a:rPr lang="en-US" sz="2100" dirty="0"/>
              <a:t> called </a:t>
            </a:r>
            <a:r>
              <a:rPr lang="en-US" sz="2100" dirty="0">
                <a:hlinkClick r:id="rId6" action="ppaction://hlinksldjump"/>
              </a:rPr>
              <a:t>plasmids</a:t>
            </a:r>
            <a:r>
              <a:rPr lang="en-US" sz="2100" dirty="0"/>
              <a:t> from another organism. After all this altering the E.coli should glow under blue light. </a:t>
            </a:r>
          </a:p>
          <a:p>
            <a:pPr>
              <a:lnSpc>
                <a:spcPct val="91000"/>
              </a:lnSpc>
            </a:pPr>
            <a:r>
              <a:rPr lang="en-US" sz="2100" dirty="0"/>
              <a:t>For my experiment, I tested the process of making competent cells by leaving out the “heat shock” step that scoots the plasmids into the E. coli.</a:t>
            </a:r>
          </a:p>
          <a:p>
            <a:pPr>
              <a:lnSpc>
                <a:spcPct val="91000"/>
              </a:lnSpc>
            </a:pPr>
            <a:r>
              <a:rPr lang="en-US" sz="2700" b="1" dirty="0"/>
              <a:t>PS!!! There are videos, click when you see me!</a:t>
            </a:r>
          </a:p>
        </p:txBody>
      </p:sp>
    </p:spTree>
    <p:extLst>
      <p:ext uri="{BB962C8B-B14F-4D97-AF65-F5344CB8AC3E}">
        <p14:creationId xmlns:p14="http://schemas.microsoft.com/office/powerpoint/2010/main" val="115555188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0FA-143F-49B8-9E55-4A69052ADB15}"/>
              </a:ext>
            </a:extLst>
          </p:cNvPr>
          <p:cNvSpPr>
            <a:spLocks noGrp="1"/>
          </p:cNvSpPr>
          <p:nvPr>
            <p:ph type="title"/>
          </p:nvPr>
        </p:nvSpPr>
        <p:spPr/>
        <p:txBody>
          <a:bodyPr/>
          <a:lstStyle/>
          <a:p>
            <a:r>
              <a:rPr lang="en-US" dirty="0"/>
              <a:t>HYPOTHESIS</a:t>
            </a:r>
          </a:p>
        </p:txBody>
      </p:sp>
      <p:sp>
        <p:nvSpPr>
          <p:cNvPr id="3" name="Content Placeholder 2">
            <a:extLst>
              <a:ext uri="{FF2B5EF4-FFF2-40B4-BE49-F238E27FC236}">
                <a16:creationId xmlns:a16="http://schemas.microsoft.com/office/drawing/2014/main" id="{FA10101C-2025-4B2C-B7BA-4F686B17A68C}"/>
              </a:ext>
            </a:extLst>
          </p:cNvPr>
          <p:cNvSpPr>
            <a:spLocks noGrp="1"/>
          </p:cNvSpPr>
          <p:nvPr>
            <p:ph idx="1"/>
          </p:nvPr>
        </p:nvSpPr>
        <p:spPr>
          <a:xfrm>
            <a:off x="324544" y="3304687"/>
            <a:ext cx="6113201" cy="2680477"/>
          </a:xfrm>
        </p:spPr>
        <p:txBody>
          <a:bodyPr>
            <a:noAutofit/>
          </a:bodyPr>
          <a:lstStyle/>
          <a:p>
            <a:pPr marL="457200" indent="-457200">
              <a:buFont typeface="Arial" panose="020B0604020202020204" pitchFamily="34" charset="0"/>
              <a:buChar char="•"/>
            </a:pPr>
            <a:r>
              <a:rPr lang="en-US" sz="3000" dirty="0"/>
              <a:t>Inserting plasmids into E. coli depends on the heat shock protocol, and without this step this genetic engineering procedure will not succeed. </a:t>
            </a:r>
          </a:p>
        </p:txBody>
      </p:sp>
      <p:pic>
        <p:nvPicPr>
          <p:cNvPr id="5" name="Online Media 4" title="Science Fair 2021 - Hypothesis">
            <a:hlinkClick r:id="" action="ppaction://media"/>
            <a:extLst>
              <a:ext uri="{FF2B5EF4-FFF2-40B4-BE49-F238E27FC236}">
                <a16:creationId xmlns:a16="http://schemas.microsoft.com/office/drawing/2014/main" id="{C04A6B40-4A4E-42B0-99F0-0FBCF8B91D06}"/>
              </a:ext>
            </a:extLst>
          </p:cNvPr>
          <p:cNvPicPr>
            <a:picLocks noRot="1" noChangeAspect="1"/>
          </p:cNvPicPr>
          <p:nvPr>
            <a:videoFile r:link="rId1"/>
          </p:nvPr>
        </p:nvPicPr>
        <p:blipFill>
          <a:blip r:embed="rId3"/>
          <a:stretch>
            <a:fillRect/>
          </a:stretch>
        </p:blipFill>
        <p:spPr>
          <a:xfrm>
            <a:off x="6437745" y="3156905"/>
            <a:ext cx="4710546" cy="2661458"/>
          </a:xfrm>
          <a:prstGeom prst="rect">
            <a:avLst/>
          </a:prstGeom>
        </p:spPr>
      </p:pic>
      <p:sp>
        <p:nvSpPr>
          <p:cNvPr id="7" name="TextBox 6">
            <a:extLst>
              <a:ext uri="{FF2B5EF4-FFF2-40B4-BE49-F238E27FC236}">
                <a16:creationId xmlns:a16="http://schemas.microsoft.com/office/drawing/2014/main" id="{B81CECF2-0E1B-4886-8798-41E4AFD2DE88}"/>
              </a:ext>
            </a:extLst>
          </p:cNvPr>
          <p:cNvSpPr txBox="1"/>
          <p:nvPr/>
        </p:nvSpPr>
        <p:spPr>
          <a:xfrm>
            <a:off x="10248627" y="5832663"/>
            <a:ext cx="980205" cy="276999"/>
          </a:xfrm>
          <a:prstGeom prst="rect">
            <a:avLst/>
          </a:prstGeom>
          <a:noFill/>
        </p:spPr>
        <p:txBody>
          <a:bodyPr wrap="none" rtlCol="0">
            <a:spAutoFit/>
          </a:bodyPr>
          <a:lstStyle/>
          <a:p>
            <a:r>
              <a:rPr lang="en-US" sz="1200" dirty="0">
                <a:hlinkClick r:id="rId4"/>
              </a:rPr>
              <a:t>link to video</a:t>
            </a:r>
            <a:endParaRPr lang="en-US" sz="1200" dirty="0"/>
          </a:p>
        </p:txBody>
      </p:sp>
    </p:spTree>
    <p:extLst>
      <p:ext uri="{BB962C8B-B14F-4D97-AF65-F5344CB8AC3E}">
        <p14:creationId xmlns:p14="http://schemas.microsoft.com/office/powerpoint/2010/main" val="4704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8024B-57FB-4E65-866F-F746E60B5594}"/>
              </a:ext>
            </a:extLst>
          </p:cNvPr>
          <p:cNvSpPr>
            <a:spLocks noGrp="1"/>
          </p:cNvSpPr>
          <p:nvPr>
            <p:ph type="title"/>
          </p:nvPr>
        </p:nvSpPr>
        <p:spPr>
          <a:xfrm>
            <a:off x="960120" y="317814"/>
            <a:ext cx="10268712" cy="1700784"/>
          </a:xfrm>
        </p:spPr>
        <p:txBody>
          <a:bodyPr>
            <a:normAutofit/>
          </a:bodyPr>
          <a:lstStyle/>
          <a:p>
            <a:r>
              <a:rPr lang="en-US" dirty="0"/>
              <a:t>Background: E. coli</a:t>
            </a:r>
          </a:p>
        </p:txBody>
      </p:sp>
      <p:sp>
        <p:nvSpPr>
          <p:cNvPr id="3" name="Content Placeholder 2">
            <a:extLst>
              <a:ext uri="{FF2B5EF4-FFF2-40B4-BE49-F238E27FC236}">
                <a16:creationId xmlns:a16="http://schemas.microsoft.com/office/drawing/2014/main" id="{0CED254D-293C-400F-81B5-9214C8375432}"/>
              </a:ext>
            </a:extLst>
          </p:cNvPr>
          <p:cNvSpPr>
            <a:spLocks noGrp="1"/>
          </p:cNvSpPr>
          <p:nvPr>
            <p:ph idx="1"/>
          </p:nvPr>
        </p:nvSpPr>
        <p:spPr>
          <a:xfrm>
            <a:off x="350520" y="2495388"/>
            <a:ext cx="5869303" cy="2264989"/>
          </a:xfrm>
        </p:spPr>
        <p:txBody>
          <a:bodyPr>
            <a:normAutofit/>
          </a:bodyPr>
          <a:lstStyle/>
          <a:p>
            <a:pPr>
              <a:lnSpc>
                <a:spcPct val="91000"/>
              </a:lnSpc>
            </a:pPr>
            <a:r>
              <a:rPr lang="en-US" sz="2400" dirty="0"/>
              <a:t>E. coli is a bacteria that can cause extremely dangerous foodborne disease. Mostly because it is antibiotic-resistant and there is no known cure. But the strain I am using is about as harmless as yogurt, even if it’s A LOT </a:t>
            </a:r>
            <a:r>
              <a:rPr lang="en-US" sz="2400" dirty="0" err="1"/>
              <a:t>stinkier</a:t>
            </a:r>
            <a:r>
              <a:rPr lang="en-US" sz="2400" dirty="0"/>
              <a:t>! </a:t>
            </a:r>
          </a:p>
        </p:txBody>
      </p:sp>
      <p:pic>
        <p:nvPicPr>
          <p:cNvPr id="4" name="Picture 3">
            <a:extLst>
              <a:ext uri="{FF2B5EF4-FFF2-40B4-BE49-F238E27FC236}">
                <a16:creationId xmlns:a16="http://schemas.microsoft.com/office/drawing/2014/main" id="{A3D80938-6D99-46F2-9832-B658D0554B0B}"/>
              </a:ext>
            </a:extLst>
          </p:cNvPr>
          <p:cNvPicPr>
            <a:picLocks noChangeAspect="1"/>
          </p:cNvPicPr>
          <p:nvPr/>
        </p:nvPicPr>
        <p:blipFill rotWithShape="1">
          <a:blip r:embed="rId3"/>
          <a:srcRect l="1539" r="41713" b="-1"/>
          <a:stretch/>
        </p:blipFill>
        <p:spPr>
          <a:xfrm>
            <a:off x="7537704" y="2264989"/>
            <a:ext cx="4654296" cy="4593011"/>
          </a:xfrm>
          <a:prstGeom prst="rect">
            <a:avLst/>
          </a:prstGeom>
        </p:spPr>
      </p:pic>
      <p:sp>
        <p:nvSpPr>
          <p:cNvPr id="9" name="TextBox 8">
            <a:extLst>
              <a:ext uri="{FF2B5EF4-FFF2-40B4-BE49-F238E27FC236}">
                <a16:creationId xmlns:a16="http://schemas.microsoft.com/office/drawing/2014/main" id="{DEEA705E-8F58-442F-9298-B492D9F6A38E}"/>
              </a:ext>
            </a:extLst>
          </p:cNvPr>
          <p:cNvSpPr txBox="1"/>
          <p:nvPr/>
        </p:nvSpPr>
        <p:spPr>
          <a:xfrm>
            <a:off x="350520" y="4841801"/>
            <a:ext cx="3944643" cy="1436804"/>
          </a:xfrm>
          <a:prstGeom prst="rect">
            <a:avLst/>
          </a:prstGeom>
          <a:noFill/>
        </p:spPr>
        <p:txBody>
          <a:bodyPr wrap="square">
            <a:spAutoFit/>
          </a:bodyPr>
          <a:lstStyle/>
          <a:p>
            <a:pPr>
              <a:lnSpc>
                <a:spcPct val="91000"/>
              </a:lnSpc>
            </a:pPr>
            <a:r>
              <a:rPr lang="en-US" sz="2400" dirty="0"/>
              <a:t>E.coli is especially good for this experiment because it is easy to make it into a competent cell.  </a:t>
            </a:r>
          </a:p>
        </p:txBody>
      </p:sp>
      <p:pic>
        <p:nvPicPr>
          <p:cNvPr id="8" name="Online Media 7" title="What's E. coli?">
            <a:hlinkClick r:id="" action="ppaction://media"/>
            <a:extLst>
              <a:ext uri="{FF2B5EF4-FFF2-40B4-BE49-F238E27FC236}">
                <a16:creationId xmlns:a16="http://schemas.microsoft.com/office/drawing/2014/main" id="{F2309152-EE35-4BD3-81AF-47A9C0567F2D}"/>
              </a:ext>
            </a:extLst>
          </p:cNvPr>
          <p:cNvPicPr>
            <a:picLocks noRot="1" noChangeAspect="1"/>
          </p:cNvPicPr>
          <p:nvPr>
            <a:videoFile r:link="rId1"/>
          </p:nvPr>
        </p:nvPicPr>
        <p:blipFill>
          <a:blip r:embed="rId4"/>
          <a:stretch>
            <a:fillRect/>
          </a:stretch>
        </p:blipFill>
        <p:spPr>
          <a:xfrm>
            <a:off x="4502727" y="4843505"/>
            <a:ext cx="2540000" cy="1435100"/>
          </a:xfrm>
          <a:prstGeom prst="rect">
            <a:avLst/>
          </a:prstGeom>
        </p:spPr>
      </p:pic>
      <p:sp>
        <p:nvSpPr>
          <p:cNvPr id="13" name="TextBox 12">
            <a:extLst>
              <a:ext uri="{FF2B5EF4-FFF2-40B4-BE49-F238E27FC236}">
                <a16:creationId xmlns:a16="http://schemas.microsoft.com/office/drawing/2014/main" id="{6E25E9CD-A21C-41F8-8231-0F72BB0CA8E9}"/>
              </a:ext>
            </a:extLst>
          </p:cNvPr>
          <p:cNvSpPr txBox="1"/>
          <p:nvPr/>
        </p:nvSpPr>
        <p:spPr>
          <a:xfrm>
            <a:off x="6094476" y="6263187"/>
            <a:ext cx="980205" cy="276999"/>
          </a:xfrm>
          <a:prstGeom prst="rect">
            <a:avLst/>
          </a:prstGeom>
          <a:noFill/>
        </p:spPr>
        <p:txBody>
          <a:bodyPr wrap="none" rtlCol="0">
            <a:spAutoFit/>
          </a:bodyPr>
          <a:lstStyle/>
          <a:p>
            <a:r>
              <a:rPr lang="en-US" sz="1200" dirty="0">
                <a:hlinkClick r:id="rId5"/>
              </a:rPr>
              <a:t>link to video</a:t>
            </a:r>
            <a:endParaRPr lang="en-US" sz="1200" dirty="0"/>
          </a:p>
        </p:txBody>
      </p:sp>
    </p:spTree>
    <p:extLst>
      <p:ext uri="{BB962C8B-B14F-4D97-AF65-F5344CB8AC3E}">
        <p14:creationId xmlns:p14="http://schemas.microsoft.com/office/powerpoint/2010/main" val="35771319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E1DF0-C935-4DDA-B528-A595AF0CF63F}"/>
              </a:ext>
            </a:extLst>
          </p:cNvPr>
          <p:cNvSpPr>
            <a:spLocks noGrp="1"/>
          </p:cNvSpPr>
          <p:nvPr>
            <p:ph type="title"/>
          </p:nvPr>
        </p:nvSpPr>
        <p:spPr>
          <a:xfrm>
            <a:off x="830510" y="317814"/>
            <a:ext cx="10494628" cy="1700784"/>
          </a:xfrm>
        </p:spPr>
        <p:txBody>
          <a:bodyPr>
            <a:normAutofit/>
          </a:bodyPr>
          <a:lstStyle/>
          <a:p>
            <a:r>
              <a:rPr lang="en-US" sz="5800" dirty="0"/>
              <a:t>Background: Competent cells</a:t>
            </a:r>
          </a:p>
        </p:txBody>
      </p:sp>
      <p:sp>
        <p:nvSpPr>
          <p:cNvPr id="3" name="Content Placeholder 2">
            <a:extLst>
              <a:ext uri="{FF2B5EF4-FFF2-40B4-BE49-F238E27FC236}">
                <a16:creationId xmlns:a16="http://schemas.microsoft.com/office/drawing/2014/main" id="{37712324-9F2E-47D8-AA40-423A8E6E8C9A}"/>
              </a:ext>
            </a:extLst>
          </p:cNvPr>
          <p:cNvSpPr>
            <a:spLocks noGrp="1"/>
          </p:cNvSpPr>
          <p:nvPr>
            <p:ph idx="1"/>
          </p:nvPr>
        </p:nvSpPr>
        <p:spPr>
          <a:xfrm>
            <a:off x="960120" y="2587752"/>
            <a:ext cx="5869303" cy="3593592"/>
          </a:xfrm>
        </p:spPr>
        <p:txBody>
          <a:bodyPr>
            <a:normAutofit/>
          </a:bodyPr>
          <a:lstStyle/>
          <a:p>
            <a:pPr>
              <a:lnSpc>
                <a:spcPct val="91000"/>
              </a:lnSpc>
            </a:pPr>
            <a:r>
              <a:rPr lang="en-US" sz="2200" dirty="0"/>
              <a:t>Competent cells are (as per their name) easier to alter. They can easily accept foreign DNA (that’s called </a:t>
            </a:r>
            <a:r>
              <a:rPr lang="en-US" sz="2200" i="1" dirty="0"/>
              <a:t>transformation</a:t>
            </a:r>
            <a:r>
              <a:rPr lang="en-US" sz="2200" dirty="0"/>
              <a:t>). </a:t>
            </a:r>
          </a:p>
          <a:p>
            <a:pPr>
              <a:lnSpc>
                <a:spcPct val="91000"/>
              </a:lnSpc>
            </a:pPr>
            <a:r>
              <a:rPr lang="en-US" sz="2200" dirty="0"/>
              <a:t>E. coli isn’t naturally competent, but it’s easy to make it competent by using heat to make pores in its cell membranes. </a:t>
            </a:r>
          </a:p>
        </p:txBody>
      </p:sp>
      <p:pic>
        <p:nvPicPr>
          <p:cNvPr id="4" name="Picture 3">
            <a:extLst>
              <a:ext uri="{FF2B5EF4-FFF2-40B4-BE49-F238E27FC236}">
                <a16:creationId xmlns:a16="http://schemas.microsoft.com/office/drawing/2014/main" id="{0A1691CB-E484-41D1-96FF-49DC4B99A1FB}"/>
              </a:ext>
            </a:extLst>
          </p:cNvPr>
          <p:cNvPicPr>
            <a:picLocks noChangeAspect="1"/>
          </p:cNvPicPr>
          <p:nvPr/>
        </p:nvPicPr>
        <p:blipFill rotWithShape="1">
          <a:blip r:embed="rId2"/>
          <a:srcRect l="6782" r="2" b="2"/>
          <a:stretch/>
        </p:blipFill>
        <p:spPr>
          <a:xfrm>
            <a:off x="7537704" y="2264989"/>
            <a:ext cx="4654296" cy="4593011"/>
          </a:xfrm>
          <a:prstGeom prst="rect">
            <a:avLst/>
          </a:prstGeom>
        </p:spPr>
      </p:pic>
    </p:spTree>
    <p:extLst>
      <p:ext uri="{BB962C8B-B14F-4D97-AF65-F5344CB8AC3E}">
        <p14:creationId xmlns:p14="http://schemas.microsoft.com/office/powerpoint/2010/main" val="8342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E6DA6-1830-43AB-B345-02053C67AD54}"/>
              </a:ext>
            </a:extLst>
          </p:cNvPr>
          <p:cNvSpPr>
            <a:spLocks noGrp="1"/>
          </p:cNvSpPr>
          <p:nvPr>
            <p:ph type="title"/>
          </p:nvPr>
        </p:nvSpPr>
        <p:spPr>
          <a:xfrm>
            <a:off x="960120" y="317814"/>
            <a:ext cx="10268712" cy="1700784"/>
          </a:xfrm>
        </p:spPr>
        <p:txBody>
          <a:bodyPr>
            <a:normAutofit/>
          </a:bodyPr>
          <a:lstStyle/>
          <a:p>
            <a:r>
              <a:rPr lang="en-US" dirty="0"/>
              <a:t>Background: DNA</a:t>
            </a:r>
          </a:p>
        </p:txBody>
      </p:sp>
      <p:sp>
        <p:nvSpPr>
          <p:cNvPr id="3" name="Content Placeholder 2">
            <a:extLst>
              <a:ext uri="{FF2B5EF4-FFF2-40B4-BE49-F238E27FC236}">
                <a16:creationId xmlns:a16="http://schemas.microsoft.com/office/drawing/2014/main" id="{AACA273C-A50A-41AD-8E00-ADA0E0B3CF10}"/>
              </a:ext>
            </a:extLst>
          </p:cNvPr>
          <p:cNvSpPr>
            <a:spLocks noGrp="1"/>
          </p:cNvSpPr>
          <p:nvPr>
            <p:ph idx="1"/>
          </p:nvPr>
        </p:nvSpPr>
        <p:spPr>
          <a:xfrm>
            <a:off x="402672" y="2499919"/>
            <a:ext cx="6552764" cy="4358081"/>
          </a:xfrm>
        </p:spPr>
        <p:txBody>
          <a:bodyPr>
            <a:normAutofit/>
          </a:bodyPr>
          <a:lstStyle/>
          <a:p>
            <a:pPr>
              <a:lnSpc>
                <a:spcPct val="91000"/>
              </a:lnSpc>
            </a:pPr>
            <a:r>
              <a:rPr lang="en-US" sz="1800" dirty="0"/>
              <a:t>DNA (deoxyribonucleic acid) is… well… just look below this sentence </a:t>
            </a:r>
            <a:br>
              <a:rPr lang="en-US" sz="1800" dirty="0"/>
            </a:br>
            <a:br>
              <a:rPr lang="en-US" sz="1800" dirty="0"/>
            </a:br>
            <a:r>
              <a:rPr lang="en-US" sz="1800" dirty="0"/>
              <a:t>simplified version: DNA is kind of like an instructor and a library of info for cells. Telling the cell what to do and when to do it. Here are some scenarios where DNA tells cells to make new copies: injury, mitosis, and “eating”</a:t>
            </a:r>
            <a:br>
              <a:rPr lang="en-US" sz="1800" dirty="0"/>
            </a:br>
            <a:br>
              <a:rPr lang="en-US" sz="1800" dirty="0"/>
            </a:br>
            <a:r>
              <a:rPr lang="en-US" sz="1800" dirty="0"/>
              <a:t>complex version: DNA is stored in the nucleus which is the center of the cell. </a:t>
            </a:r>
            <a:br>
              <a:rPr lang="en-US" sz="1800" dirty="0"/>
            </a:br>
            <a:r>
              <a:rPr lang="en-US" sz="1800" dirty="0"/>
              <a:t>DNA also has genetic code in the spiral helix. Some chemicals that would have been simple on their own like, phosphorus and cytosine are extremely complex when forming DNA. Smaller copies called RNA can be made to form proteins for the body’s cells. </a:t>
            </a:r>
            <a:br>
              <a:rPr lang="en-US" sz="1400" dirty="0"/>
            </a:br>
            <a:endParaRPr lang="en-US" sz="1400" dirty="0"/>
          </a:p>
        </p:txBody>
      </p:sp>
      <p:pic>
        <p:nvPicPr>
          <p:cNvPr id="4" name="Picture 3">
            <a:extLst>
              <a:ext uri="{FF2B5EF4-FFF2-40B4-BE49-F238E27FC236}">
                <a16:creationId xmlns:a16="http://schemas.microsoft.com/office/drawing/2014/main" id="{EB1138BA-D542-4238-B06E-3F74C6EDD629}"/>
              </a:ext>
            </a:extLst>
          </p:cNvPr>
          <p:cNvPicPr>
            <a:picLocks noChangeAspect="1"/>
          </p:cNvPicPr>
          <p:nvPr/>
        </p:nvPicPr>
        <p:blipFill rotWithShape="1">
          <a:blip r:embed="rId2"/>
          <a:srcRect t="10881" r="-1" b="15202"/>
          <a:stretch/>
        </p:blipFill>
        <p:spPr>
          <a:xfrm>
            <a:off x="7537704" y="2264989"/>
            <a:ext cx="4654296" cy="4593011"/>
          </a:xfrm>
          <a:prstGeom prst="rect">
            <a:avLst/>
          </a:prstGeom>
        </p:spPr>
      </p:pic>
    </p:spTree>
    <p:extLst>
      <p:ext uri="{BB962C8B-B14F-4D97-AF65-F5344CB8AC3E}">
        <p14:creationId xmlns:p14="http://schemas.microsoft.com/office/powerpoint/2010/main" val="261540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6473D-3421-4617-994C-3AE5709D3BCC}"/>
              </a:ext>
            </a:extLst>
          </p:cNvPr>
          <p:cNvSpPr>
            <a:spLocks noGrp="1"/>
          </p:cNvSpPr>
          <p:nvPr>
            <p:ph type="title"/>
          </p:nvPr>
        </p:nvSpPr>
        <p:spPr>
          <a:xfrm>
            <a:off x="738232" y="640080"/>
            <a:ext cx="4722944" cy="2194560"/>
          </a:xfrm>
        </p:spPr>
        <p:txBody>
          <a:bodyPr>
            <a:normAutofit/>
          </a:bodyPr>
          <a:lstStyle/>
          <a:p>
            <a:r>
              <a:rPr lang="en-US" sz="5800" dirty="0"/>
              <a:t>Background: plasmids</a:t>
            </a:r>
          </a:p>
        </p:txBody>
      </p:sp>
      <p:sp>
        <p:nvSpPr>
          <p:cNvPr id="3" name="Content Placeholder 2">
            <a:extLst>
              <a:ext uri="{FF2B5EF4-FFF2-40B4-BE49-F238E27FC236}">
                <a16:creationId xmlns:a16="http://schemas.microsoft.com/office/drawing/2014/main" id="{46D69574-15B2-483C-9A0E-B32C85E9A91F}"/>
              </a:ext>
            </a:extLst>
          </p:cNvPr>
          <p:cNvSpPr>
            <a:spLocks noGrp="1"/>
          </p:cNvSpPr>
          <p:nvPr>
            <p:ph idx="1"/>
          </p:nvPr>
        </p:nvSpPr>
        <p:spPr>
          <a:xfrm>
            <a:off x="960438" y="2916936"/>
            <a:ext cx="4500737" cy="3264408"/>
          </a:xfrm>
        </p:spPr>
        <p:txBody>
          <a:bodyPr anchor="t">
            <a:normAutofit/>
          </a:bodyPr>
          <a:lstStyle/>
          <a:p>
            <a:pPr>
              <a:lnSpc>
                <a:spcPct val="91000"/>
              </a:lnSpc>
            </a:pPr>
            <a:r>
              <a:rPr lang="en-US" sz="1400" dirty="0">
                <a:solidFill>
                  <a:schemeClr val="bg1"/>
                </a:solidFill>
              </a:rPr>
              <a:t>You know the drill. </a:t>
            </a:r>
            <a:br>
              <a:rPr lang="en-US" sz="1400" dirty="0">
                <a:solidFill>
                  <a:schemeClr val="bg1"/>
                </a:solidFill>
              </a:rPr>
            </a:br>
            <a:br>
              <a:rPr lang="en-US" sz="1400" dirty="0">
                <a:solidFill>
                  <a:schemeClr val="bg1"/>
                </a:solidFill>
              </a:rPr>
            </a:br>
            <a:br>
              <a:rPr lang="en-US" sz="1400" dirty="0">
                <a:solidFill>
                  <a:schemeClr val="bg1"/>
                </a:solidFill>
              </a:rPr>
            </a:br>
            <a:r>
              <a:rPr lang="en-US" sz="1400" dirty="0">
                <a:solidFill>
                  <a:schemeClr val="bg1"/>
                </a:solidFill>
              </a:rPr>
              <a:t>Simplified version: plasmids are a small chunk of DNA that can reproduce without a cell. </a:t>
            </a:r>
            <a:br>
              <a:rPr lang="en-US" sz="1400" dirty="0">
                <a:solidFill>
                  <a:schemeClr val="bg1"/>
                </a:solidFill>
              </a:rPr>
            </a:br>
            <a:br>
              <a:rPr lang="en-US" sz="1400" dirty="0">
                <a:solidFill>
                  <a:schemeClr val="bg1"/>
                </a:solidFill>
              </a:rPr>
            </a:br>
            <a:r>
              <a:rPr lang="en-US" sz="1400" dirty="0">
                <a:solidFill>
                  <a:schemeClr val="bg1"/>
                </a:solidFill>
              </a:rPr>
              <a:t>Complex version: plasmids are part of the double helix in DNA and are independent from the chromosomes and can replicate independently. They are mostly found in less complex DNA but can also be found in archaea and eukaryotic organisms. They are often used in the manipulation of genes. </a:t>
            </a:r>
          </a:p>
        </p:txBody>
      </p:sp>
      <p:pic>
        <p:nvPicPr>
          <p:cNvPr id="4" name="Picture 3">
            <a:extLst>
              <a:ext uri="{FF2B5EF4-FFF2-40B4-BE49-F238E27FC236}">
                <a16:creationId xmlns:a16="http://schemas.microsoft.com/office/drawing/2014/main" id="{14C072D0-EEC7-4F26-957A-09E1D3012499}"/>
              </a:ext>
            </a:extLst>
          </p:cNvPr>
          <p:cNvPicPr>
            <a:picLocks noChangeAspect="1"/>
          </p:cNvPicPr>
          <p:nvPr/>
        </p:nvPicPr>
        <p:blipFill>
          <a:blip r:embed="rId2"/>
          <a:stretch>
            <a:fillRect/>
          </a:stretch>
        </p:blipFill>
        <p:spPr>
          <a:xfrm>
            <a:off x="6741822" y="1331179"/>
            <a:ext cx="4795019" cy="4195641"/>
          </a:xfrm>
          <a:prstGeom prst="rect">
            <a:avLst/>
          </a:prstGeom>
        </p:spPr>
      </p:pic>
    </p:spTree>
    <p:extLst>
      <p:ext uri="{BB962C8B-B14F-4D97-AF65-F5344CB8AC3E}">
        <p14:creationId xmlns:p14="http://schemas.microsoft.com/office/powerpoint/2010/main" val="130914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A82D8-86A3-4ED0-B4FA-61BDEB0C4C66}"/>
              </a:ext>
            </a:extLst>
          </p:cNvPr>
          <p:cNvSpPr>
            <a:spLocks noGrp="1"/>
          </p:cNvSpPr>
          <p:nvPr>
            <p:ph type="title"/>
          </p:nvPr>
        </p:nvSpPr>
        <p:spPr>
          <a:xfrm>
            <a:off x="960120" y="317814"/>
            <a:ext cx="10268712" cy="1700784"/>
          </a:xfrm>
        </p:spPr>
        <p:txBody>
          <a:bodyPr>
            <a:normAutofit/>
          </a:bodyPr>
          <a:lstStyle/>
          <a:p>
            <a:r>
              <a:rPr lang="en-US" dirty="0"/>
              <a:t>Background: sources </a:t>
            </a:r>
          </a:p>
        </p:txBody>
      </p:sp>
      <p:sp>
        <p:nvSpPr>
          <p:cNvPr id="3" name="Content Placeholder 2">
            <a:extLst>
              <a:ext uri="{FF2B5EF4-FFF2-40B4-BE49-F238E27FC236}">
                <a16:creationId xmlns:a16="http://schemas.microsoft.com/office/drawing/2014/main" id="{EA8AAD1B-5852-47A4-8582-4E1F114090E7}"/>
              </a:ext>
            </a:extLst>
          </p:cNvPr>
          <p:cNvSpPr>
            <a:spLocks noGrp="1"/>
          </p:cNvSpPr>
          <p:nvPr>
            <p:ph idx="1"/>
          </p:nvPr>
        </p:nvSpPr>
        <p:spPr>
          <a:xfrm>
            <a:off x="960120" y="2784143"/>
            <a:ext cx="5782586" cy="3433031"/>
          </a:xfrm>
        </p:spPr>
        <p:txBody>
          <a:bodyPr anchor="t">
            <a:normAutofit lnSpcReduction="10000"/>
          </a:bodyPr>
          <a:lstStyle/>
          <a:p>
            <a:pPr>
              <a:lnSpc>
                <a:spcPct val="91000"/>
              </a:lnSpc>
            </a:pPr>
            <a:r>
              <a:rPr lang="en-US" sz="1800" dirty="0"/>
              <a:t>What is DNA?</a:t>
            </a:r>
          </a:p>
          <a:p>
            <a:pPr marL="285750" indent="-285750">
              <a:lnSpc>
                <a:spcPct val="91000"/>
              </a:lnSpc>
              <a:buFont typeface="Arial" panose="020B0604020202020204" pitchFamily="34" charset="0"/>
              <a:buChar char="•"/>
            </a:pPr>
            <a:r>
              <a:rPr lang="en-US" sz="1800" dirty="0">
                <a:hlinkClick r:id="rId2"/>
              </a:rPr>
              <a:t>https://www.yourgenome.org/facts/what-is-dna</a:t>
            </a:r>
            <a:r>
              <a:rPr lang="en-US" sz="1800" dirty="0"/>
              <a:t> </a:t>
            </a:r>
          </a:p>
          <a:p>
            <a:pPr>
              <a:lnSpc>
                <a:spcPct val="91000"/>
              </a:lnSpc>
            </a:pPr>
            <a:r>
              <a:rPr lang="en-US" sz="1800" dirty="0"/>
              <a:t>What is a plasmid?</a:t>
            </a:r>
          </a:p>
          <a:p>
            <a:pPr marL="285750" indent="-285750">
              <a:lnSpc>
                <a:spcPct val="91000"/>
              </a:lnSpc>
              <a:buFont typeface="Arial" panose="020B0604020202020204" pitchFamily="34" charset="0"/>
              <a:buChar char="•"/>
            </a:pPr>
            <a:r>
              <a:rPr lang="en-US" sz="1800" dirty="0">
                <a:hlinkClick r:id="rId3"/>
              </a:rPr>
              <a:t>https://en.wikipedia.org/wiki/Plasmid</a:t>
            </a:r>
            <a:r>
              <a:rPr lang="en-US" sz="1800" dirty="0"/>
              <a:t>  </a:t>
            </a:r>
          </a:p>
          <a:p>
            <a:pPr>
              <a:lnSpc>
                <a:spcPct val="91000"/>
              </a:lnSpc>
            </a:pPr>
            <a:r>
              <a:rPr lang="en-US" sz="1800" dirty="0"/>
              <a:t>What is a competent cell?</a:t>
            </a:r>
          </a:p>
          <a:p>
            <a:pPr marL="285750" indent="-285750">
              <a:lnSpc>
                <a:spcPct val="91000"/>
              </a:lnSpc>
              <a:buFont typeface="Arial" panose="020B0604020202020204" pitchFamily="34" charset="0"/>
              <a:buChar char="•"/>
            </a:pPr>
            <a:r>
              <a:rPr lang="en-US" sz="1800" dirty="0">
                <a:hlinkClick r:id="rId4"/>
              </a:rPr>
              <a:t>https://www.goldbio.com/articles/article/Introduction-to-Competent-Cells</a:t>
            </a:r>
            <a:r>
              <a:rPr lang="en-US" sz="1800" dirty="0"/>
              <a:t> </a:t>
            </a:r>
          </a:p>
          <a:p>
            <a:pPr>
              <a:lnSpc>
                <a:spcPct val="91000"/>
              </a:lnSpc>
            </a:pPr>
            <a:r>
              <a:rPr lang="en-US" sz="1800" dirty="0"/>
              <a:t>How do genetic engineers make competent cells?</a:t>
            </a:r>
          </a:p>
          <a:p>
            <a:pPr marL="285750" indent="-285750">
              <a:lnSpc>
                <a:spcPct val="91000"/>
              </a:lnSpc>
              <a:buFont typeface="Arial" panose="020B0604020202020204" pitchFamily="34" charset="0"/>
              <a:buChar char="•"/>
            </a:pPr>
            <a:r>
              <a:rPr lang="en-US" sz="1800" dirty="0">
                <a:hlinkClick r:id="rId5"/>
              </a:rPr>
              <a:t>https://www.the-odin.com/crispr-bacterial-guide/</a:t>
            </a:r>
            <a:endParaRPr lang="en-US" sz="1800" dirty="0"/>
          </a:p>
          <a:p>
            <a:pPr marL="285750" indent="-285750">
              <a:lnSpc>
                <a:spcPct val="91000"/>
              </a:lnSpc>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E0775BCE-9BC9-4CEC-BE4C-3B4AA01EF208}"/>
              </a:ext>
            </a:extLst>
          </p:cNvPr>
          <p:cNvPicPr>
            <a:picLocks noChangeAspect="1"/>
          </p:cNvPicPr>
          <p:nvPr/>
        </p:nvPicPr>
        <p:blipFill rotWithShape="1">
          <a:blip r:embed="rId6"/>
          <a:srcRect l="25432" r="12754" b="1"/>
          <a:stretch/>
        </p:blipFill>
        <p:spPr>
          <a:xfrm>
            <a:off x="7834707" y="2852382"/>
            <a:ext cx="3409728" cy="3364792"/>
          </a:xfrm>
          <a:prstGeom prst="rect">
            <a:avLst/>
          </a:prstGeom>
        </p:spPr>
      </p:pic>
    </p:spTree>
    <p:extLst>
      <p:ext uri="{BB962C8B-B14F-4D97-AF65-F5344CB8AC3E}">
        <p14:creationId xmlns:p14="http://schemas.microsoft.com/office/powerpoint/2010/main" val="3188897654"/>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994503DBEFB545B12E7E1B485B9E6A" ma:contentTypeVersion="11" ma:contentTypeDescription="Create a new document." ma:contentTypeScope="" ma:versionID="a80b58f71571ab257d9b9c6e1779522d">
  <xsd:schema xmlns:xsd="http://www.w3.org/2001/XMLSchema" xmlns:xs="http://www.w3.org/2001/XMLSchema" xmlns:p="http://schemas.microsoft.com/office/2006/metadata/properties" xmlns:ns3="e17d37d1-bb3d-448f-b733-4daf85fd6657" xmlns:ns4="374e880d-4fd5-4d4e-ac52-be6bce91d063" targetNamespace="http://schemas.microsoft.com/office/2006/metadata/properties" ma:root="true" ma:fieldsID="f943b5da48e4541e48bac96141627281" ns3:_="" ns4:_="">
    <xsd:import namespace="e17d37d1-bb3d-448f-b733-4daf85fd6657"/>
    <xsd:import namespace="374e880d-4fd5-4d4e-ac52-be6bce91d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d37d1-bb3d-448f-b733-4daf85fd6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4e880d-4fd5-4d4e-ac52-be6bce91d0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5F0FA0-24C2-4D03-8D40-62D970009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7d37d1-bb3d-448f-b733-4daf85fd6657"/>
    <ds:schemaRef ds:uri="374e880d-4fd5-4d4e-ac52-be6bce91d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5F3B45-3BB4-435A-9E82-00DB09CA28A6}">
  <ds:schemaRefs>
    <ds:schemaRef ds:uri="http://schemas.microsoft.com/office/2006/documentManagement/types"/>
    <ds:schemaRef ds:uri="http://purl.org/dc/dcmitype/"/>
    <ds:schemaRef ds:uri="http://schemas.microsoft.com/office/infopath/2007/PartnerControls"/>
    <ds:schemaRef ds:uri="e17d37d1-bb3d-448f-b733-4daf85fd6657"/>
    <ds:schemaRef ds:uri="http://www.w3.org/XML/1998/namespace"/>
    <ds:schemaRef ds:uri="374e880d-4fd5-4d4e-ac52-be6bce91d063"/>
    <ds:schemaRef ds:uri="http://purl.org/dc/terms/"/>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4BB7A17B-F98D-45EE-A500-B08F1957CF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4106</TotalTime>
  <Words>836</Words>
  <Application>Microsoft Office PowerPoint</Application>
  <PresentationFormat>Widescreen</PresentationFormat>
  <Paragraphs>66</Paragraphs>
  <Slides>14</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Franklin Gothic Demi Cond</vt:lpstr>
      <vt:lpstr>Franklin Gothic Medium</vt:lpstr>
      <vt:lpstr>Wingdings</vt:lpstr>
      <vt:lpstr>JuxtaposeVTI</vt:lpstr>
      <vt:lpstr>My science fair experiment:  HEAT SHOCK and GENETIC ENGINEERING </vt:lpstr>
      <vt:lpstr>Table of contents</vt:lpstr>
      <vt:lpstr>introduction</vt:lpstr>
      <vt:lpstr>HYPOTHESIS</vt:lpstr>
      <vt:lpstr>Background: E. coli</vt:lpstr>
      <vt:lpstr>Background: Competent cells</vt:lpstr>
      <vt:lpstr>Background: DNA</vt:lpstr>
      <vt:lpstr>Background: plasmids</vt:lpstr>
      <vt:lpstr>Background: sources </vt:lpstr>
      <vt:lpstr>designing the experiment</vt:lpstr>
      <vt:lpstr>designing the experiment</vt:lpstr>
      <vt:lpstr>Running the experiment</vt:lpstr>
      <vt:lpstr>The results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science fair experiment </dc:title>
  <dc:creator>Erwin, Silas</dc:creator>
  <cp:lastModifiedBy>James Erwin</cp:lastModifiedBy>
  <cp:revision>18</cp:revision>
  <dcterms:created xsi:type="dcterms:W3CDTF">2021-02-14T19:18:08Z</dcterms:created>
  <dcterms:modified xsi:type="dcterms:W3CDTF">2021-02-25T20:30:14Z</dcterms:modified>
</cp:coreProperties>
</file>